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/>
    <p:restoredTop sz="92844" autoAdjust="0"/>
  </p:normalViewPr>
  <p:slideViewPr>
    <p:cSldViewPr>
      <p:cViewPr>
        <p:scale>
          <a:sx n="90" d="100"/>
          <a:sy n="90" d="100"/>
        </p:scale>
        <p:origin x="5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17.01.18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516E4-5B27-4C8E-A007-CBE62D9F5C34}" type="slidenum">
              <a:rPr lang="en-US" altLang="x-none" smtClean="0"/>
              <a:pPr>
                <a:defRPr/>
              </a:pPr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1165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516E4-5B27-4C8E-A007-CBE62D9F5C34}" type="slidenum">
              <a:rPr lang="en-US" altLang="x-none" smtClean="0"/>
              <a:pPr>
                <a:defRPr/>
              </a:pPr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6990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6E746EC-57EA-4844-A499-A0D59A052F6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674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E5C83CC-3409-E34E-AC23-4F474869FD42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9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64814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835"/>
            <a:ext cx="8291512" cy="4392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91512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579296" cy="1656184"/>
          </a:xfrm>
        </p:spPr>
        <p:txBody>
          <a:bodyPr/>
          <a:lstStyle/>
          <a:p>
            <a:pPr marL="0" indent="0" algn="ctr">
              <a:buNone/>
            </a:pPr>
            <a:r>
              <a:rPr lang="en-GB" sz="4400" dirty="0" smtClean="0"/>
              <a:t>Language Learning Pathways:</a:t>
            </a:r>
          </a:p>
          <a:p>
            <a:pPr marL="0" indent="0" algn="ctr">
              <a:buNone/>
            </a:pPr>
            <a:r>
              <a:rPr lang="en-GB" sz="4400" dirty="0" smtClean="0"/>
              <a:t>Some reflections on assessment</a:t>
            </a: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IE" altLang="en-US"/>
              <a:t>Interpreting descriptors − Example 2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3201144"/>
          </a:xfrm>
        </p:spPr>
        <p:txBody>
          <a:bodyPr/>
          <a:lstStyle/>
          <a:p>
            <a:pPr>
              <a:spcBef>
                <a:spcPct val="50000"/>
              </a:spcBef>
              <a:buFont typeface="Wingdings" charset="2"/>
              <a:buNone/>
            </a:pPr>
            <a:r>
              <a:rPr lang="en-GB" altLang="en-US" b="1" dirty="0"/>
              <a:t>B2 writing</a:t>
            </a:r>
          </a:p>
          <a:p>
            <a:pPr>
              <a:spcBef>
                <a:spcPct val="50000"/>
              </a:spcBef>
            </a:pPr>
            <a:r>
              <a:rPr lang="en-IE" altLang="en-US" i="1" dirty="0"/>
              <a:t>I can write clear detailed text on a wide range of subjects relating to my personal, academic or professional interests</a:t>
            </a:r>
            <a:endParaRPr lang="en-GB" altLang="en-US" i="1" dirty="0"/>
          </a:p>
          <a:p>
            <a:pPr lvl="1"/>
            <a:r>
              <a:rPr lang="en-GB" altLang="en-US" sz="2000" dirty="0"/>
              <a:t>What are “my academic and/or professional interests”?</a:t>
            </a:r>
          </a:p>
          <a:p>
            <a:pPr lvl="1"/>
            <a:r>
              <a:rPr lang="en-GB" altLang="en-US" sz="2000" dirty="0"/>
              <a:t>What is an appropriate “range of subjects”?</a:t>
            </a:r>
          </a:p>
          <a:p>
            <a:pPr lvl="1"/>
            <a:r>
              <a:rPr lang="en-GB" altLang="en-US" sz="2000" dirty="0"/>
              <a:t>How do we define “clear detailed text”?</a:t>
            </a:r>
          </a:p>
        </p:txBody>
      </p:sp>
    </p:spTree>
    <p:extLst>
      <p:ext uri="{BB962C8B-B14F-4D97-AF65-F5344CB8AC3E}">
        <p14:creationId xmlns:p14="http://schemas.microsoft.com/office/powerpoint/2010/main" val="199336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Getting the most out of self-assessment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dirty="0"/>
              <a:t>In the </a:t>
            </a:r>
            <a:r>
              <a:rPr lang="en-IE" altLang="en-US" dirty="0" smtClean="0"/>
              <a:t>autonomy-oriented, learner-co-directed classroom, </a:t>
            </a:r>
            <a:r>
              <a:rPr lang="en-IE" altLang="en-US" dirty="0"/>
              <a:t>self-assessment is just one part of the reflective cycle</a:t>
            </a:r>
          </a:p>
          <a:p>
            <a:r>
              <a:rPr lang="en-IE" altLang="en-US" dirty="0"/>
              <a:t>Reflection is internalized from interaction</a:t>
            </a:r>
          </a:p>
          <a:p>
            <a:pPr lvl="1"/>
            <a:r>
              <a:rPr lang="en-IE" altLang="en-US" sz="2200" dirty="0"/>
              <a:t>Self-assessment should be embedded in </a:t>
            </a:r>
            <a:r>
              <a:rPr lang="en-IE" altLang="en-US" sz="2200" dirty="0" smtClean="0"/>
              <a:t>class/group discussion</a:t>
            </a:r>
            <a:endParaRPr lang="en-IE" altLang="en-US" sz="2200" dirty="0"/>
          </a:p>
          <a:p>
            <a:pPr lvl="1"/>
            <a:r>
              <a:rPr lang="en-IE" altLang="en-US" sz="2200" dirty="0"/>
              <a:t>Self-assessment should interact with peer </a:t>
            </a:r>
            <a:r>
              <a:rPr lang="en-IE" altLang="en-US" sz="2200" dirty="0" smtClean="0"/>
              <a:t>assessment</a:t>
            </a:r>
            <a:endParaRPr lang="en-IE" altLang="en-US" sz="2200" dirty="0"/>
          </a:p>
          <a:p>
            <a:r>
              <a:rPr lang="en-IE" altLang="en-US" dirty="0"/>
              <a:t>Self-assessment should never be a matter of simply ticking boxes: learners should always be required to provide support for their claims</a:t>
            </a:r>
          </a:p>
        </p:txBody>
      </p:sp>
    </p:spTree>
    <p:extLst>
      <p:ext uri="{BB962C8B-B14F-4D97-AF65-F5344CB8AC3E}">
        <p14:creationId xmlns:p14="http://schemas.microsoft.com/office/powerpoint/2010/main" val="174051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Example from a Czech primary school (A1)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760"/>
            <a:ext cx="8569200" cy="4104381"/>
          </a:xfrm>
        </p:spPr>
        <p:txBody>
          <a:bodyPr/>
          <a:lstStyle/>
          <a:p>
            <a:pPr>
              <a:defRPr/>
            </a:pPr>
            <a:r>
              <a:rPr lang="en-IE" sz="2300" dirty="0" smtClean="0"/>
              <a:t>On the classroom wall: a large drawing of a tree</a:t>
            </a:r>
          </a:p>
          <a:p>
            <a:pPr>
              <a:defRPr/>
            </a:pPr>
            <a:r>
              <a:rPr lang="en-IE" sz="2300" dirty="0" smtClean="0"/>
              <a:t>Five main branches: </a:t>
            </a:r>
            <a:r>
              <a:rPr lang="en-IE" sz="2300" cap="small" dirty="0" smtClean="0"/>
              <a:t>listening, reading, spoken interaction, spoken production, writing</a:t>
            </a:r>
            <a:endParaRPr lang="en-IE" sz="2300" dirty="0" smtClean="0"/>
          </a:p>
          <a:p>
            <a:pPr>
              <a:defRPr/>
            </a:pPr>
            <a:r>
              <a:rPr lang="en-IE" sz="2300" dirty="0" smtClean="0"/>
              <a:t>On each of the main branches, a smaller branch for each descriptor </a:t>
            </a:r>
          </a:p>
          <a:p>
            <a:pPr>
              <a:defRPr/>
            </a:pPr>
            <a:r>
              <a:rPr lang="en-IE" sz="2300" dirty="0" smtClean="0"/>
              <a:t>A box of paper leaves </a:t>
            </a:r>
          </a:p>
          <a:p>
            <a:pPr>
              <a:defRPr/>
            </a:pPr>
            <a:r>
              <a:rPr lang="en-IE" sz="2300" dirty="0" smtClean="0"/>
              <a:t>When they wished to make a self-assessment claim, learners wrote their name on a leaf and stuck it on the appropriate branch</a:t>
            </a:r>
          </a:p>
          <a:p>
            <a:pPr>
              <a:defRPr/>
            </a:pPr>
            <a:r>
              <a:rPr lang="en-IE" sz="2300" dirty="0" smtClean="0"/>
              <a:t>When the teacher or one of their peers was satisfied that the claim was justified, he/she countersigned the leaf, which the learner coloured green</a:t>
            </a:r>
          </a:p>
        </p:txBody>
      </p:sp>
    </p:spTree>
    <p:extLst>
      <p:ext uri="{BB962C8B-B14F-4D97-AF65-F5344CB8AC3E}">
        <p14:creationId xmlns:p14="http://schemas.microsoft.com/office/powerpoint/2010/main" val="188583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9438"/>
          </a:xfrm>
        </p:spPr>
        <p:txBody>
          <a:bodyPr/>
          <a:lstStyle/>
          <a:p>
            <a:r>
              <a:rPr lang="en-US" dirty="0" smtClean="0"/>
              <a:t>Some points for reflection/discussion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87962"/>
          </a:xfrm>
        </p:spPr>
        <p:txBody>
          <a:bodyPr/>
          <a:lstStyle/>
          <a:p>
            <a:r>
              <a:rPr lang="en-US" sz="2200" dirty="0" smtClean="0"/>
              <a:t>Can you think of any ways in which the assessment of language proficiency might infringe the individual’s human rights?</a:t>
            </a:r>
          </a:p>
          <a:p>
            <a:r>
              <a:rPr lang="en-US" sz="2200" dirty="0" smtClean="0"/>
              <a:t>How </a:t>
            </a:r>
            <a:r>
              <a:rPr lang="en-US" sz="2200" b="1" i="1" dirty="0" smtClean="0"/>
              <a:t>exactly </a:t>
            </a:r>
            <a:r>
              <a:rPr lang="en-US" sz="2200" dirty="0" smtClean="0"/>
              <a:t>would you use the CEFR as a tool of constructive alignment in your context?</a:t>
            </a:r>
          </a:p>
          <a:p>
            <a:r>
              <a:rPr lang="en-US" sz="2200" dirty="0" smtClean="0"/>
              <a:t>In your context, how would you integrate self- and peer-assessment with school-based assessment and external exams?</a:t>
            </a:r>
          </a:p>
          <a:p>
            <a:r>
              <a:rPr lang="en-US" sz="2200" dirty="0" smtClean="0"/>
              <a:t>With learning pathways and assessment in mind, do you see a role for the ELP in the future development of language education in your context?</a:t>
            </a:r>
          </a:p>
          <a:p>
            <a:pPr lvl="1"/>
            <a:r>
              <a:rPr lang="en-US" dirty="0" smtClean="0"/>
              <a:t>If yes, how would you use the ELP in the classroom to support the processes of constructive alignment?</a:t>
            </a:r>
          </a:p>
          <a:p>
            <a:pPr lvl="1"/>
            <a:r>
              <a:rPr lang="en-US" dirty="0" smtClean="0"/>
              <a:t>If no, what instruments would you use to help learners to take control of their own learning?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4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 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In addressing the issues and responding to the challenges that have been identified, how could we make use of</a:t>
            </a:r>
          </a:p>
          <a:p>
            <a:r>
              <a:rPr lang="en-US" sz="2800" dirty="0"/>
              <a:t>the Council of Europe’s enlarged understanding of mediation?</a:t>
            </a:r>
          </a:p>
          <a:p>
            <a:r>
              <a:rPr lang="en-US" sz="2800" dirty="0" smtClean="0"/>
              <a:t>the five levels of educational activity covered by policy: supra, macro, </a:t>
            </a:r>
            <a:r>
              <a:rPr lang="en-US" sz="2800" dirty="0" err="1" smtClean="0"/>
              <a:t>meso</a:t>
            </a:r>
            <a:r>
              <a:rPr lang="en-US" sz="2800" dirty="0" smtClean="0"/>
              <a:t>, micro, </a:t>
            </a:r>
            <a:r>
              <a:rPr lang="en-US" sz="2800" dirty="0" err="1" smtClean="0"/>
              <a:t>nano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reflective learning supported by CEFR/ELP-related self-assessment?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911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338" y="836712"/>
            <a:ext cx="8229600" cy="579438"/>
          </a:xfrm>
        </p:spPr>
        <p:txBody>
          <a:bodyPr/>
          <a:lstStyle/>
          <a:p>
            <a:r>
              <a:rPr lang="en-US" sz="3600" dirty="0" smtClean="0"/>
              <a:t>Three fundamentals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38" y="1416150"/>
            <a:ext cx="8229600" cy="3885058"/>
          </a:xfrm>
        </p:spPr>
        <p:txBody>
          <a:bodyPr/>
          <a:lstStyle/>
          <a:p>
            <a:r>
              <a:rPr lang="en-US" sz="2400" dirty="0" smtClean="0"/>
              <a:t>Within a Council of Europe perspective, the assessment of language proficiency should </a:t>
            </a:r>
          </a:p>
          <a:p>
            <a:pPr lvl="1"/>
            <a:r>
              <a:rPr lang="en-US" sz="2400" dirty="0" smtClean="0"/>
              <a:t>never be used to infringe the human rights of the individual </a:t>
            </a:r>
          </a:p>
          <a:p>
            <a:pPr lvl="1"/>
            <a:r>
              <a:rPr lang="en-US" sz="2400" dirty="0" smtClean="0"/>
              <a:t>always seek to gauge learners’ communicative proficiency and not, e.g., test their knowledge of target language grammar</a:t>
            </a:r>
          </a:p>
          <a:p>
            <a:pPr lvl="1"/>
            <a:r>
              <a:rPr lang="en-US" sz="2400" dirty="0" smtClean="0"/>
              <a:t>use the descriptive scheme and proficiency levels of the CEFR in a coherent and transparent way</a:t>
            </a:r>
          </a:p>
        </p:txBody>
      </p:sp>
    </p:spTree>
    <p:extLst>
      <p:ext uri="{BB962C8B-B14F-4D97-AF65-F5344CB8AC3E}">
        <p14:creationId xmlns:p14="http://schemas.microsoft.com/office/powerpoint/2010/main" val="27140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91512" cy="648072"/>
          </a:xfrm>
        </p:spPr>
        <p:txBody>
          <a:bodyPr/>
          <a:lstStyle/>
          <a:p>
            <a:r>
              <a:rPr lang="en-US" dirty="0" smtClean="0"/>
              <a:t>The challenge of the CEFR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96752"/>
            <a:ext cx="8291512" cy="4464497"/>
          </a:xfrm>
        </p:spPr>
        <p:txBody>
          <a:bodyPr/>
          <a:lstStyle/>
          <a:p>
            <a:r>
              <a:rPr lang="en-IE" altLang="en-US" sz="2000" dirty="0">
                <a:ea typeface="ＭＳ Ｐゴシック" charset="-128"/>
              </a:rPr>
              <a:t>The CEFR challenges us to develop a </a:t>
            </a:r>
            <a:r>
              <a:rPr lang="en-IE" altLang="en-US" sz="2000" dirty="0" smtClean="0">
                <a:ea typeface="ＭＳ Ｐゴシック" charset="-128"/>
              </a:rPr>
              <a:t>language education culture </a:t>
            </a:r>
            <a:r>
              <a:rPr lang="en-IE" altLang="en-US" sz="2000" dirty="0">
                <a:ea typeface="ＭＳ Ｐゴシック" charset="-128"/>
              </a:rPr>
              <a:t>in which learning and assessment are inseparable: two sides of the same coin</a:t>
            </a:r>
          </a:p>
          <a:p>
            <a:r>
              <a:rPr lang="en-IE" altLang="en-US" sz="2000" dirty="0">
                <a:ea typeface="ＭＳ Ｐゴシック" charset="-128"/>
              </a:rPr>
              <a:t>This challenge derives from </a:t>
            </a:r>
            <a:r>
              <a:rPr lang="en-IE" altLang="en-US" sz="2000" dirty="0" smtClean="0">
                <a:ea typeface="ＭＳ Ｐゴシック" charset="-128"/>
              </a:rPr>
              <a:t>the CEFR’s action-oriented approach and the </a:t>
            </a:r>
            <a:r>
              <a:rPr lang="en-IE" altLang="en-US" sz="2000" dirty="0">
                <a:ea typeface="ＭＳ Ｐゴシック" charset="-128"/>
              </a:rPr>
              <a:t>fact that each </a:t>
            </a:r>
            <a:r>
              <a:rPr lang="en-IE" altLang="en-GB" sz="2000" dirty="0" smtClean="0">
                <a:ea typeface="ＭＳ Ｐゴシック" charset="-128"/>
              </a:rPr>
              <a:t>“</a:t>
            </a:r>
            <a:r>
              <a:rPr lang="en-IE" altLang="en-US" sz="2000" dirty="0">
                <a:ea typeface="ＭＳ Ｐゴシック" charset="-128"/>
              </a:rPr>
              <a:t>can do</a:t>
            </a:r>
            <a:r>
              <a:rPr lang="en-IE" altLang="en-GB" sz="2000" dirty="0">
                <a:ea typeface="ＭＳ Ｐゴシック" charset="-128"/>
              </a:rPr>
              <a:t>”</a:t>
            </a:r>
            <a:r>
              <a:rPr lang="en-IE" altLang="en-US" sz="2000" dirty="0">
                <a:ea typeface="ＭＳ Ｐゴシック" charset="-128"/>
              </a:rPr>
              <a:t> </a:t>
            </a:r>
            <a:r>
              <a:rPr lang="en-IE" altLang="en-US" sz="2000" dirty="0" smtClean="0">
                <a:ea typeface="ＭＳ Ｐゴシック" charset="-128"/>
              </a:rPr>
              <a:t>descriptor </a:t>
            </a:r>
            <a:r>
              <a:rPr lang="en-IE" altLang="en-US" sz="2000" dirty="0">
                <a:ea typeface="ＭＳ Ｐゴシック" charset="-128"/>
              </a:rPr>
              <a:t>can be used simultaneously to</a:t>
            </a:r>
          </a:p>
          <a:p>
            <a:pPr lvl="1"/>
            <a:r>
              <a:rPr lang="en-IE" altLang="en-US" sz="1800" dirty="0">
                <a:ea typeface="ＭＳ Ｐゴシック" charset="-128"/>
              </a:rPr>
              <a:t>specify a learning outcome</a:t>
            </a:r>
          </a:p>
          <a:p>
            <a:pPr lvl="1"/>
            <a:r>
              <a:rPr lang="en-IE" altLang="en-US" sz="1800" dirty="0">
                <a:ea typeface="ＭＳ Ｐゴシック" charset="-128"/>
              </a:rPr>
              <a:t>provide a learning focus</a:t>
            </a:r>
          </a:p>
          <a:p>
            <a:pPr lvl="1"/>
            <a:r>
              <a:rPr lang="en-IE" altLang="en-US" sz="1800" dirty="0">
                <a:ea typeface="ＭＳ Ｐゴシック" charset="-128"/>
              </a:rPr>
              <a:t>imply an assessment task</a:t>
            </a:r>
          </a:p>
          <a:p>
            <a:r>
              <a:rPr lang="en-IE" altLang="en-US" sz="2000" dirty="0">
                <a:ea typeface="ＭＳ Ｐゴシック" charset="-128"/>
              </a:rPr>
              <a:t>Learners themselves can participate fully in this </a:t>
            </a:r>
            <a:r>
              <a:rPr lang="en-IE" altLang="en-US" sz="2000" dirty="0" smtClean="0">
                <a:ea typeface="ＭＳ Ｐゴシック" charset="-128"/>
              </a:rPr>
              <a:t>educational culture because the CEFR’s primary focus is behavioural and </a:t>
            </a:r>
            <a:r>
              <a:rPr lang="en-IE" altLang="en-US" sz="2000" b="1" i="1" dirty="0">
                <a:ea typeface="ＭＳ Ｐゴシック" charset="-128"/>
              </a:rPr>
              <a:t>from early childhood we know what we can </a:t>
            </a:r>
            <a:r>
              <a:rPr lang="en-IE" altLang="en-US" sz="2000" b="1" i="1" dirty="0" smtClean="0">
                <a:ea typeface="ＭＳ Ｐゴシック" charset="-128"/>
              </a:rPr>
              <a:t>do</a:t>
            </a:r>
            <a:endParaRPr lang="en-IE" altLang="en-US" sz="2000" dirty="0">
              <a:ea typeface="ＭＳ Ｐゴシック" charset="-128"/>
            </a:endParaRPr>
          </a:p>
          <a:p>
            <a:r>
              <a:rPr lang="en-IE" altLang="en-US" sz="2000" dirty="0">
                <a:ea typeface="ＭＳ Ｐゴシック" charset="-128"/>
              </a:rPr>
              <a:t>The </a:t>
            </a:r>
            <a:r>
              <a:rPr lang="en-IE" altLang="en-US" sz="2000" dirty="0" smtClean="0">
                <a:ea typeface="ＭＳ Ｐゴシック" charset="-128"/>
              </a:rPr>
              <a:t>ELP was </a:t>
            </a:r>
            <a:r>
              <a:rPr lang="en-IE" altLang="en-US" sz="2000" dirty="0">
                <a:ea typeface="ＭＳ Ｐゴシック" charset="-128"/>
              </a:rPr>
              <a:t>conceived as a way of </a:t>
            </a:r>
            <a:r>
              <a:rPr lang="en-IE" altLang="en-US" sz="2000" dirty="0" smtClean="0">
                <a:ea typeface="ＭＳ Ｐゴシック" charset="-128"/>
              </a:rPr>
              <a:t>sharing the </a:t>
            </a:r>
            <a:r>
              <a:rPr lang="en-IE" altLang="en-US" sz="2000" dirty="0">
                <a:ea typeface="ＭＳ Ｐゴシック" charset="-128"/>
              </a:rPr>
              <a:t>CEFR</a:t>
            </a:r>
            <a:r>
              <a:rPr lang="en-IE" altLang="en-GB" sz="2000" dirty="0">
                <a:ea typeface="ＭＳ Ｐゴシック" charset="-128"/>
              </a:rPr>
              <a:t>’</a:t>
            </a:r>
            <a:r>
              <a:rPr lang="en-IE" altLang="en-US" sz="2000" dirty="0">
                <a:ea typeface="ＭＳ Ｐゴシック" charset="-128"/>
              </a:rPr>
              <a:t>s ethos and approach </a:t>
            </a:r>
            <a:r>
              <a:rPr lang="en-IE" altLang="en-US" sz="2000" dirty="0" smtClean="0">
                <a:ea typeface="ＭＳ Ｐゴシック" charset="-128"/>
              </a:rPr>
              <a:t>with learners </a:t>
            </a:r>
            <a:r>
              <a:rPr lang="en-IE" altLang="en-US" sz="2000" dirty="0">
                <a:ea typeface="ＭＳ Ｐゴシック" charset="-128"/>
              </a:rPr>
              <a:t>and enabling them to manage their own language learning on the basis of reflection driven by </a:t>
            </a:r>
            <a:r>
              <a:rPr lang="en-IE" altLang="en-US" sz="2000" dirty="0" smtClean="0">
                <a:ea typeface="ＭＳ Ｐゴシック" charset="-128"/>
              </a:rPr>
              <a:t>self-assessment</a:t>
            </a:r>
            <a:endParaRPr lang="en-IE" alt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6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504057"/>
          </a:xfrm>
        </p:spPr>
        <p:txBody>
          <a:bodyPr/>
          <a:lstStyle/>
          <a:p>
            <a:r>
              <a:rPr lang="en-US" smtClean="0"/>
              <a:t>CEFR </a:t>
            </a:r>
            <a:r>
              <a:rPr lang="en-US" dirty="0" smtClean="0"/>
              <a:t>as a tool of “constructive alignment”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4745"/>
            <a:ext cx="8291512" cy="439248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“Constructive alignment”: coherence between intended learning outcomes, teaching/learning, and assessment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The CEFR is a tool of constructive alignment when its descriptive scheme and proficiency levels are used to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define the outcomes we want our learners to achieve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design the tasks and criteria by which learning achievement will be assessed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develop approaches to teaching that engage learners in activities that will help them achieve the intended outcomes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Self-assessment is a matter of understanding what, how and how well one has learned; it plays a central role in all reflective learning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A capacity for accurate self-assessment is central to effective lifelong learning</a:t>
            </a:r>
          </a:p>
        </p:txBody>
      </p:sp>
    </p:spTree>
    <p:extLst>
      <p:ext uri="{BB962C8B-B14F-4D97-AF65-F5344CB8AC3E}">
        <p14:creationId xmlns:p14="http://schemas.microsoft.com/office/powerpoint/2010/main" val="13739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9438"/>
          </a:xfrm>
        </p:spPr>
        <p:txBody>
          <a:bodyPr/>
          <a:lstStyle/>
          <a:p>
            <a:r>
              <a:rPr lang="en-US" dirty="0" smtClean="0"/>
              <a:t>The European Language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419" y="1137191"/>
            <a:ext cx="8229600" cy="4236026"/>
          </a:xfrm>
        </p:spPr>
        <p:txBody>
          <a:bodyPr/>
          <a:lstStyle/>
          <a:p>
            <a:r>
              <a:rPr lang="en-US" sz="2200" dirty="0" smtClean="0"/>
              <a:t>According to the Principles and Guidelines, a key function of the ELP is to </a:t>
            </a:r>
            <a:r>
              <a:rPr lang="en-US" sz="2200" dirty="0"/>
              <a:t>promote learner </a:t>
            </a:r>
            <a:r>
              <a:rPr lang="en-US" sz="2200" dirty="0" smtClean="0"/>
              <a:t>autonomy by helping learners to manage their own learning</a:t>
            </a:r>
          </a:p>
          <a:p>
            <a:r>
              <a:rPr lang="en-US" sz="2200" dirty="0" smtClean="0"/>
              <a:t>It </a:t>
            </a:r>
            <a:r>
              <a:rPr lang="en-US" sz="2200" dirty="0"/>
              <a:t>includes the learning and use of all the languages in the learner’s repertoire, including those that are not part of the curriculum</a:t>
            </a:r>
          </a:p>
          <a:p>
            <a:r>
              <a:rPr lang="en-US" sz="2200" dirty="0" smtClean="0"/>
              <a:t>It is thus intended to accompany and document non-formal as well as formal language learning</a:t>
            </a:r>
          </a:p>
          <a:p>
            <a:r>
              <a:rPr lang="en-US" sz="2200" dirty="0" smtClean="0"/>
              <a:t>In its documentary function it records the learning pathways that the learner has trodden to date</a:t>
            </a:r>
          </a:p>
          <a:p>
            <a:r>
              <a:rPr lang="en-US" sz="2200" dirty="0" smtClean="0"/>
              <a:t>In its pedagogical function it helps learners to plan and manage their learning as they set out on new pathways</a:t>
            </a:r>
          </a:p>
        </p:txBody>
      </p:sp>
    </p:spTree>
    <p:extLst>
      <p:ext uri="{BB962C8B-B14F-4D97-AF65-F5344CB8AC3E}">
        <p14:creationId xmlns:p14="http://schemas.microsoft.com/office/powerpoint/2010/main" val="14015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91512" cy="648147"/>
          </a:xfrm>
        </p:spPr>
        <p:txBody>
          <a:bodyPr/>
          <a:lstStyle/>
          <a:p>
            <a:r>
              <a:rPr lang="en-IE" altLang="en-US" dirty="0" smtClean="0"/>
              <a:t>The ELP and self-assessment</a:t>
            </a:r>
            <a:endParaRPr lang="en-IE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95288" y="1196752"/>
            <a:ext cx="8291512" cy="4392415"/>
          </a:xfrm>
        </p:spPr>
        <p:txBody>
          <a:bodyPr/>
          <a:lstStyle/>
          <a:p>
            <a:r>
              <a:rPr lang="en-IE" altLang="en-US" sz="2200" dirty="0" smtClean="0"/>
              <a:t>Each ELP includes checklists of “I can” descriptors organized according to the communicative language activities and proficiency levels of the CEFR</a:t>
            </a:r>
            <a:endParaRPr lang="en-IE" altLang="en-US" sz="2200" dirty="0"/>
          </a:p>
          <a:p>
            <a:r>
              <a:rPr lang="en-IE" altLang="en-US" sz="2200" dirty="0" smtClean="0"/>
              <a:t>The CEFR </a:t>
            </a:r>
            <a:r>
              <a:rPr lang="en-IE" altLang="en-US" sz="2200" dirty="0"/>
              <a:t>defines </a:t>
            </a:r>
            <a:r>
              <a:rPr lang="en-IE" altLang="en-US" sz="2200" dirty="0" smtClean="0"/>
              <a:t>language </a:t>
            </a:r>
            <a:r>
              <a:rPr lang="en-IE" altLang="en-US" sz="2200" dirty="0"/>
              <a:t>learning as a variety of </a:t>
            </a:r>
            <a:r>
              <a:rPr lang="en-IE" altLang="en-US" sz="2200" dirty="0" smtClean="0"/>
              <a:t>language use: each </a:t>
            </a:r>
            <a:r>
              <a:rPr lang="en-IE" altLang="en-US" sz="2200" dirty="0"/>
              <a:t>“I can” descriptor is part of an autonomous </a:t>
            </a:r>
            <a:r>
              <a:rPr lang="en-IE" altLang="en-US" sz="2200" dirty="0" smtClean="0"/>
              <a:t>language </a:t>
            </a:r>
            <a:r>
              <a:rPr lang="en-IE" altLang="en-US" sz="2200" b="1" i="1" dirty="0"/>
              <a:t>user’s</a:t>
            </a:r>
            <a:r>
              <a:rPr lang="en-IE" altLang="en-US" sz="2200" dirty="0"/>
              <a:t> self-portrait</a:t>
            </a:r>
          </a:p>
          <a:p>
            <a:r>
              <a:rPr lang="en-IE" altLang="en-US" sz="2200" dirty="0" smtClean="0"/>
              <a:t>The ELP and learner autonomy: each </a:t>
            </a:r>
            <a:r>
              <a:rPr lang="en-IE" altLang="en-US" sz="2200" dirty="0"/>
              <a:t>“I can” descriptor is part of an autonomous </a:t>
            </a:r>
            <a:r>
              <a:rPr lang="en-IE" altLang="en-US" sz="2200" dirty="0" smtClean="0"/>
              <a:t>language </a:t>
            </a:r>
            <a:r>
              <a:rPr lang="en-IE" altLang="en-US" sz="2200" b="1" i="1" dirty="0"/>
              <a:t>learner’s</a:t>
            </a:r>
            <a:r>
              <a:rPr lang="en-IE" altLang="en-US" sz="2200" dirty="0"/>
              <a:t> self-portrait</a:t>
            </a:r>
          </a:p>
          <a:p>
            <a:r>
              <a:rPr lang="en-IE" altLang="en-US" sz="2200" dirty="0"/>
              <a:t>In </a:t>
            </a:r>
            <a:r>
              <a:rPr lang="en-IE" altLang="en-US" sz="2200" dirty="0" smtClean="0"/>
              <a:t>an autonomy-oriented, learner-co-directed classroom, </a:t>
            </a:r>
            <a:r>
              <a:rPr lang="en-IE" altLang="en-US" sz="2200" dirty="0"/>
              <a:t>self-assessment has two complementary dimensions</a:t>
            </a:r>
          </a:p>
          <a:p>
            <a:pPr lvl="1"/>
            <a:r>
              <a:rPr lang="en-IE" altLang="en-US" dirty="0"/>
              <a:t>Individual (in each learner’s ELP)</a:t>
            </a:r>
          </a:p>
          <a:p>
            <a:pPr lvl="1"/>
            <a:r>
              <a:rPr lang="en-IE" altLang="en-US" dirty="0"/>
              <a:t>Communal (the self-assessment of the class as a whole)</a:t>
            </a:r>
          </a:p>
        </p:txBody>
      </p:sp>
    </p:spTree>
    <p:extLst>
      <p:ext uri="{BB962C8B-B14F-4D97-AF65-F5344CB8AC3E}">
        <p14:creationId xmlns:p14="http://schemas.microsoft.com/office/powerpoint/2010/main" val="2276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95536" y="620613"/>
            <a:ext cx="8291512" cy="648147"/>
          </a:xfrm>
        </p:spPr>
        <p:txBody>
          <a:bodyPr/>
          <a:lstStyle/>
          <a:p>
            <a:r>
              <a:rPr lang="en-GB" altLang="en-US"/>
              <a:t>Self-assessment in action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6334"/>
            <a:ext cx="8458200" cy="4906962"/>
          </a:xfrm>
        </p:spPr>
        <p:txBody>
          <a:bodyPr/>
          <a:lstStyle/>
          <a:p>
            <a:r>
              <a:rPr lang="en-GB" altLang="en-US" dirty="0" smtClean="0"/>
              <a:t>Consider sample descriptors from each of the CEFR levels: </a:t>
            </a:r>
          </a:p>
          <a:p>
            <a:pPr marL="625475" lvl="1" indent="0">
              <a:buNone/>
            </a:pPr>
            <a:r>
              <a:rPr lang="en-GB" altLang="en-US" sz="2000" b="1" dirty="0" smtClean="0"/>
              <a:t>A1</a:t>
            </a:r>
            <a:r>
              <a:rPr lang="en-GB" altLang="en-US" sz="2000" b="1" dirty="0"/>
              <a:t>: </a:t>
            </a:r>
            <a:r>
              <a:rPr lang="en-GB" altLang="en-US" sz="2000" i="1" dirty="0"/>
              <a:t>I can introduce somebody and use basic greeting and leave-taking expressions</a:t>
            </a:r>
          </a:p>
          <a:p>
            <a:pPr marL="625475" lvl="1" indent="0">
              <a:buNone/>
            </a:pPr>
            <a:r>
              <a:rPr lang="en-IE" altLang="en-US" sz="2000" b="1" dirty="0"/>
              <a:t>A2:</a:t>
            </a:r>
            <a:r>
              <a:rPr lang="en-IE" altLang="en-US" sz="2000" b="1" i="1" dirty="0"/>
              <a:t> </a:t>
            </a:r>
            <a:r>
              <a:rPr lang="en-IE" altLang="en-US" sz="2000" i="1" dirty="0"/>
              <a:t>I can make simple transactions in shops, post offices or banks</a:t>
            </a:r>
            <a:endParaRPr lang="en-US" altLang="en-US" sz="2000" dirty="0"/>
          </a:p>
          <a:p>
            <a:pPr marL="625475" lvl="1" indent="0">
              <a:buNone/>
            </a:pPr>
            <a:r>
              <a:rPr lang="en-IE" altLang="en-US" sz="2000" b="1" dirty="0"/>
              <a:t>B1:</a:t>
            </a:r>
            <a:r>
              <a:rPr lang="en-IE" altLang="en-US" sz="2000" b="1" i="1" dirty="0"/>
              <a:t> </a:t>
            </a:r>
            <a:r>
              <a:rPr lang="en-IE" altLang="en-US" sz="2000" i="1" dirty="0"/>
              <a:t>I can start, maintain and close simple face-to-face conversation on topics that are familiar or of personal interest</a:t>
            </a:r>
            <a:endParaRPr lang="en-US" altLang="en-US" sz="2000" dirty="0"/>
          </a:p>
          <a:p>
            <a:pPr marL="625475" lvl="1" indent="0">
              <a:buNone/>
            </a:pPr>
            <a:r>
              <a:rPr lang="en-IE" altLang="en-US" sz="2000" b="1" dirty="0"/>
              <a:t>B2:</a:t>
            </a:r>
            <a:r>
              <a:rPr lang="en-IE" altLang="en-US" sz="2000" b="1" i="1" dirty="0"/>
              <a:t> </a:t>
            </a:r>
            <a:r>
              <a:rPr lang="en-IE" altLang="en-US" sz="2000" i="1" dirty="0"/>
              <a:t>I can initiate, maintain and end discourse naturally with effective turn-taking</a:t>
            </a:r>
            <a:endParaRPr lang="en-US" altLang="en-US" sz="2000" dirty="0"/>
          </a:p>
          <a:p>
            <a:pPr marL="625475" lvl="1" indent="0">
              <a:buNone/>
            </a:pPr>
            <a:r>
              <a:rPr lang="en-IE" altLang="en-US" sz="2000" b="1" dirty="0"/>
              <a:t>C1:</a:t>
            </a:r>
            <a:r>
              <a:rPr lang="en-IE" altLang="en-US" sz="2000" b="1" i="1" dirty="0"/>
              <a:t> </a:t>
            </a:r>
            <a:r>
              <a:rPr lang="en-IE" altLang="en-US" sz="2000" i="1" dirty="0"/>
              <a:t>I can use the language fluently, accurately and effectively on a wide range of general, professional or academic topics</a:t>
            </a:r>
            <a:endParaRPr lang="en-US" altLang="en-US" sz="2000" dirty="0"/>
          </a:p>
          <a:p>
            <a:pPr marL="625475" lvl="1" indent="0">
              <a:buNone/>
            </a:pPr>
            <a:r>
              <a:rPr lang="en-IE" altLang="en-US" sz="2000" b="1" dirty="0"/>
              <a:t>C2:</a:t>
            </a:r>
            <a:r>
              <a:rPr lang="en-IE" altLang="en-US" sz="2000" i="1" dirty="0"/>
              <a:t> I can take part effortlessly in all conversations and discussions with native speakers</a:t>
            </a:r>
            <a:endParaRPr lang="en-US" altLang="en-US" sz="2000" dirty="0"/>
          </a:p>
          <a:p>
            <a:pPr lvl="1">
              <a:buFontTx/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8228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536" y="620689"/>
            <a:ext cx="8291512" cy="576064"/>
          </a:xfrm>
        </p:spPr>
        <p:txBody>
          <a:bodyPr/>
          <a:lstStyle/>
          <a:p>
            <a:r>
              <a:rPr lang="en-GB" altLang="en-US"/>
              <a:t>Self-assessment in action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3"/>
            <a:ext cx="8610600" cy="4104455"/>
          </a:xfrm>
        </p:spPr>
        <p:txBody>
          <a:bodyPr/>
          <a:lstStyle/>
          <a:p>
            <a:r>
              <a:rPr lang="en-GB" altLang="en-US" dirty="0"/>
              <a:t>A1 descriptors refer to discrete tasks</a:t>
            </a:r>
          </a:p>
          <a:p>
            <a:r>
              <a:rPr lang="en-GB" altLang="en-US" dirty="0"/>
              <a:t>A2 descriptors refer to transactional and interactional routines</a:t>
            </a:r>
          </a:p>
          <a:p>
            <a:r>
              <a:rPr lang="en-GB" altLang="en-US" dirty="0"/>
              <a:t>From B1 upwards descriptors refer to increasingly general and complex communicative activity</a:t>
            </a:r>
          </a:p>
          <a:p>
            <a:r>
              <a:rPr lang="en-GB" altLang="en-US" dirty="0"/>
              <a:t>Thus at levels B1, B2, C1 and C2 descriptors </a:t>
            </a:r>
          </a:p>
          <a:p>
            <a:pPr lvl="1"/>
            <a:r>
              <a:rPr lang="en-GB" altLang="en-US" sz="2200" dirty="0"/>
              <a:t>cannot be adopted as short-term learning goals</a:t>
            </a:r>
          </a:p>
          <a:p>
            <a:pPr lvl="1"/>
            <a:r>
              <a:rPr lang="en-GB" altLang="en-US" sz="2200" dirty="0"/>
              <a:t>must be used to </a:t>
            </a:r>
            <a:r>
              <a:rPr lang="en-GB" altLang="en-US" sz="2200" i="1" dirty="0"/>
              <a:t>frame</a:t>
            </a:r>
            <a:r>
              <a:rPr lang="en-GB" altLang="en-US" sz="2200" dirty="0"/>
              <a:t> the reflective processes of planning, monitoring and evaluating learning</a:t>
            </a:r>
          </a:p>
          <a:p>
            <a:pPr lvl="1"/>
            <a:r>
              <a:rPr lang="en-GB" altLang="en-US" sz="2200" dirty="0"/>
              <a:t>must be deconstructed into short-term and intermediate learning goals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0424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r>
              <a:rPr lang="en-IE" altLang="en-US" dirty="0"/>
              <a:t>Interpreting descriptors − Example 1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3489176"/>
          </a:xfrm>
        </p:spPr>
        <p:txBody>
          <a:bodyPr/>
          <a:lstStyle/>
          <a:p>
            <a:pPr>
              <a:spcBef>
                <a:spcPct val="50000"/>
              </a:spcBef>
              <a:buFont typeface="Wingdings" charset="2"/>
              <a:buNone/>
            </a:pPr>
            <a:r>
              <a:rPr lang="en-GB" altLang="en-US" b="1" dirty="0"/>
              <a:t>B2 reading</a:t>
            </a:r>
          </a:p>
          <a:p>
            <a:pPr>
              <a:spcBef>
                <a:spcPct val="50000"/>
              </a:spcBef>
            </a:pPr>
            <a:r>
              <a:rPr lang="en-GB" altLang="en-US" i="1" dirty="0"/>
              <a:t>I can quickly scan through long and complex texts on a variety of topics in my field to locate relevant details</a:t>
            </a:r>
          </a:p>
          <a:p>
            <a:pPr lvl="1"/>
            <a:r>
              <a:rPr lang="en-GB" altLang="en-US" sz="2000" dirty="0"/>
              <a:t>How quickly is “quickly”?</a:t>
            </a:r>
          </a:p>
          <a:p>
            <a:pPr lvl="1"/>
            <a:r>
              <a:rPr lang="en-GB" altLang="en-US" sz="2000" dirty="0"/>
              <a:t>What is “my field”?</a:t>
            </a:r>
          </a:p>
          <a:p>
            <a:pPr lvl="1"/>
            <a:r>
              <a:rPr lang="en-GB" altLang="en-US" sz="2000" dirty="0"/>
              <a:t>What is an appropriate “variety of topics”?</a:t>
            </a:r>
          </a:p>
          <a:p>
            <a:pPr lvl="1"/>
            <a:r>
              <a:rPr lang="en-GB" altLang="en-US" sz="2000" dirty="0"/>
              <a:t>In terms of field and topics, what counts as a “long and complex text”?</a:t>
            </a:r>
          </a:p>
          <a:p>
            <a:pPr lvl="1"/>
            <a:r>
              <a:rPr lang="en-GB" altLang="en-US" sz="2000" dirty="0"/>
              <a:t>What count as “relevant details”</a:t>
            </a:r>
          </a:p>
        </p:txBody>
      </p:sp>
    </p:spTree>
    <p:extLst>
      <p:ext uri="{BB962C8B-B14F-4D97-AF65-F5344CB8AC3E}">
        <p14:creationId xmlns:p14="http://schemas.microsoft.com/office/powerpoint/2010/main" val="11554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1193</Words>
  <Application>Microsoft Macintosh PowerPoint</Application>
  <PresentationFormat>On-screen Show (4:3)</PresentationFormat>
  <Paragraphs>97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ＭＳ Ｐゴシック</vt:lpstr>
      <vt:lpstr>Wingdings</vt:lpstr>
      <vt:lpstr>Arial</vt:lpstr>
      <vt:lpstr>Office Theme</vt:lpstr>
      <vt:lpstr>The European Centre for Modern Languages of the Council of Europe</vt:lpstr>
      <vt:lpstr>Three fundamentals</vt:lpstr>
      <vt:lpstr>The challenge of the CEFR</vt:lpstr>
      <vt:lpstr>CEFR as a tool of “constructive alignment”</vt:lpstr>
      <vt:lpstr>The European Language Portfolio</vt:lpstr>
      <vt:lpstr>The ELP and self-assessment</vt:lpstr>
      <vt:lpstr>Self-assessment in action</vt:lpstr>
      <vt:lpstr>Self-assessment in action</vt:lpstr>
      <vt:lpstr>Interpreting descriptors − Example 1</vt:lpstr>
      <vt:lpstr>Interpreting descriptors − Example 2</vt:lpstr>
      <vt:lpstr>Getting the most out of self-assessment</vt:lpstr>
      <vt:lpstr>Example from a Czech primary school (A1)</vt:lpstr>
      <vt:lpstr>Some points for reflection/discussion</vt:lpstr>
      <vt:lpstr>Task for group work</vt:lpstr>
    </vt:vector>
  </TitlesOfParts>
  <Company>ECML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David Little</cp:lastModifiedBy>
  <cp:revision>415</cp:revision>
  <cp:lastPrinted>2014-09-24T06:48:30Z</cp:lastPrinted>
  <dcterms:created xsi:type="dcterms:W3CDTF">2011-11-11T11:03:57Z</dcterms:created>
  <dcterms:modified xsi:type="dcterms:W3CDTF">2018-01-17T16:23:18Z</dcterms:modified>
</cp:coreProperties>
</file>